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T Sans" panose="020B0503020203020204" pitchFamily="34" charset="0"/>
      <p:regular r:id="rId25"/>
      <p:bold r:id="rId26"/>
      <p:italic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7dd457417_4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107dd457417_4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7dd45741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107dd45741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7dd457417_4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107dd457417_4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7dd457417_4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07dd457417_4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86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7dd457417_4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107dd457417_4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7dd457417_4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107dd457417_4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7dd457417_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107dd457417_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7dd457417_4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07dd457417_4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7dd457417_4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07dd457417_4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7dd457417_4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07dd457417_4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7dd457417_4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107dd457417_4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7dd457417_4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107dd457417_4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r="31967" b="38759"/>
          <a:stretch/>
        </p:blipFill>
        <p:spPr>
          <a:xfrm>
            <a:off x="6427600" y="2695400"/>
            <a:ext cx="2716401" cy="24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925" y="3569625"/>
            <a:ext cx="1134650" cy="11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1168575" y="1031250"/>
            <a:ext cx="6806700" cy="30810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8375" y="630000"/>
            <a:ext cx="870700" cy="8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5">
            <a:alphaModFix/>
          </a:blip>
          <a:srcRect l="18099" t="28505"/>
          <a:stretch/>
        </p:blipFill>
        <p:spPr>
          <a:xfrm>
            <a:off x="0" y="0"/>
            <a:ext cx="2092075" cy="18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1480825" y="1469850"/>
            <a:ext cx="6182400" cy="18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307550" y="3197863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l="42538" t="48859" r="-24437" b="-20353"/>
          <a:stretch/>
        </p:blipFill>
        <p:spPr>
          <a:xfrm>
            <a:off x="0" y="0"/>
            <a:ext cx="2092075" cy="18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532975" y="358350"/>
            <a:ext cx="8078100" cy="44268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7625" y="177123"/>
            <a:ext cx="697700" cy="6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4">
            <a:alphaModFix/>
          </a:blip>
          <a:srcRect r="38030" b="50268"/>
          <a:stretch/>
        </p:blipFill>
        <p:spPr>
          <a:xfrm>
            <a:off x="7847525" y="4107150"/>
            <a:ext cx="1296475" cy="10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100000">
            <a:off x="374725" y="2425049"/>
            <a:ext cx="57496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/>
          </a:blip>
          <a:srcRect l="28504" t="47151" r="-22269" b="-7246"/>
          <a:stretch/>
        </p:blipFill>
        <p:spPr>
          <a:xfrm>
            <a:off x="0" y="0"/>
            <a:ext cx="2092075" cy="1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 l="55216" t="-32127" r="-4777" b="-32127"/>
          <a:stretch/>
        </p:blipFill>
        <p:spPr>
          <a:xfrm rot="-5400000">
            <a:off x="4145924" y="2874500"/>
            <a:ext cx="1051825" cy="34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>
            <a:off x="4786500" y="1453625"/>
            <a:ext cx="3637500" cy="14064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720000" y="3123025"/>
            <a:ext cx="3637500" cy="14064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4786500" y="3123025"/>
            <a:ext cx="3637500" cy="14064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720000" y="1453625"/>
            <a:ext cx="3637500" cy="14064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28504" t="47151" r="-22269" b="-7246"/>
          <a:stretch/>
        </p:blipFill>
        <p:spPr>
          <a:xfrm flipH="1">
            <a:off x="7051925" y="0"/>
            <a:ext cx="2092075" cy="1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2000" y="4320175"/>
            <a:ext cx="57496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2"/>
          </p:nvPr>
        </p:nvSpPr>
        <p:spPr>
          <a:xfrm>
            <a:off x="1828950" y="1656850"/>
            <a:ext cx="2433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1828950" y="2058425"/>
            <a:ext cx="243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3"/>
          </p:nvPr>
        </p:nvSpPr>
        <p:spPr>
          <a:xfrm>
            <a:off x="5895450" y="1656850"/>
            <a:ext cx="2433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4"/>
          </p:nvPr>
        </p:nvSpPr>
        <p:spPr>
          <a:xfrm>
            <a:off x="5895450" y="2058425"/>
            <a:ext cx="243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5"/>
          </p:nvPr>
        </p:nvSpPr>
        <p:spPr>
          <a:xfrm>
            <a:off x="1828950" y="3326250"/>
            <a:ext cx="2433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6"/>
          </p:nvPr>
        </p:nvSpPr>
        <p:spPr>
          <a:xfrm>
            <a:off x="1828950" y="3727825"/>
            <a:ext cx="243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7"/>
          </p:nvPr>
        </p:nvSpPr>
        <p:spPr>
          <a:xfrm>
            <a:off x="5895450" y="3326250"/>
            <a:ext cx="2433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8"/>
          </p:nvPr>
        </p:nvSpPr>
        <p:spPr>
          <a:xfrm>
            <a:off x="5895450" y="3727825"/>
            <a:ext cx="243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9"/>
          </p:nvPr>
        </p:nvSpPr>
        <p:spPr>
          <a:xfrm>
            <a:off x="815250" y="1656850"/>
            <a:ext cx="10137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13"/>
          </p:nvPr>
        </p:nvSpPr>
        <p:spPr>
          <a:xfrm>
            <a:off x="4881750" y="1656850"/>
            <a:ext cx="10137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14"/>
          </p:nvPr>
        </p:nvSpPr>
        <p:spPr>
          <a:xfrm>
            <a:off x="815250" y="3326250"/>
            <a:ext cx="10137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15"/>
          </p:nvPr>
        </p:nvSpPr>
        <p:spPr>
          <a:xfrm>
            <a:off x="4881750" y="3326250"/>
            <a:ext cx="10137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l="-3951" t="47447" r="28255" b="-6461"/>
          <a:stretch/>
        </p:blipFill>
        <p:spPr>
          <a:xfrm>
            <a:off x="5192500" y="0"/>
            <a:ext cx="3951501" cy="30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l="38017" t="33028" r="-19917" b="-11761"/>
          <a:stretch/>
        </p:blipFill>
        <p:spPr>
          <a:xfrm rot="-5400000">
            <a:off x="-40450" y="3091876"/>
            <a:ext cx="2092075" cy="20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t="69047"/>
          <a:stretch/>
        </p:blipFill>
        <p:spPr>
          <a:xfrm>
            <a:off x="665175" y="0"/>
            <a:ext cx="3245201" cy="100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390900" y="3642287"/>
            <a:ext cx="1104550" cy="11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295050" y="3982125"/>
            <a:ext cx="681875" cy="6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1070525" y="2326050"/>
            <a:ext cx="399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/>
          </p:nvPr>
        </p:nvSpPr>
        <p:spPr>
          <a:xfrm>
            <a:off x="1070525" y="1513025"/>
            <a:ext cx="39936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1070525" y="3236700"/>
            <a:ext cx="39936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2524800" y="692700"/>
            <a:ext cx="688450" cy="6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l="-9114" t="28851" r="58618" b="-32823"/>
          <a:stretch/>
        </p:blipFill>
        <p:spPr>
          <a:xfrm>
            <a:off x="6646100" y="0"/>
            <a:ext cx="2497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l="-9114" t="32126" r="58618" b="-36098"/>
          <a:stretch/>
        </p:blipFill>
        <p:spPr>
          <a:xfrm rot="10800000">
            <a:off x="0" y="0"/>
            <a:ext cx="2497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2266800" y="1348553"/>
            <a:ext cx="46104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1633300" y="2313950"/>
            <a:ext cx="58776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628104" y="1132379"/>
            <a:ext cx="915150" cy="9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l="46161"/>
          <a:stretch/>
        </p:blipFill>
        <p:spPr>
          <a:xfrm>
            <a:off x="-1" y="3383100"/>
            <a:ext cx="951525" cy="176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4913663" y="1236750"/>
            <a:ext cx="3102600" cy="33405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1127738" y="1236750"/>
            <a:ext cx="3102600" cy="33405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620075" y="3974470"/>
            <a:ext cx="744128" cy="74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r="57519"/>
          <a:stretch/>
        </p:blipFill>
        <p:spPr>
          <a:xfrm>
            <a:off x="8171800" y="445025"/>
            <a:ext cx="972202" cy="22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/>
          </p:nvPr>
        </p:nvSpPr>
        <p:spPr>
          <a:xfrm>
            <a:off x="1307688" y="2471447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3"/>
          </p:nvPr>
        </p:nvSpPr>
        <p:spPr>
          <a:xfrm>
            <a:off x="5093661" y="2471447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"/>
          </p:nvPr>
        </p:nvSpPr>
        <p:spPr>
          <a:xfrm>
            <a:off x="5093661" y="2878175"/>
            <a:ext cx="2742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4"/>
          </p:nvPr>
        </p:nvSpPr>
        <p:spPr>
          <a:xfrm>
            <a:off x="1307688" y="2878175"/>
            <a:ext cx="2742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2">
            <a:alphaModFix/>
          </a:blip>
          <a:srcRect r="47148"/>
          <a:stretch/>
        </p:blipFill>
        <p:spPr>
          <a:xfrm>
            <a:off x="6554175" y="121625"/>
            <a:ext cx="2589825" cy="49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l="36061" t="41731"/>
          <a:stretch/>
        </p:blipFill>
        <p:spPr>
          <a:xfrm>
            <a:off x="0" y="0"/>
            <a:ext cx="1433225" cy="13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 amt="78000"/>
          </a:blip>
          <a:srcRect/>
          <a:stretch/>
        </p:blipFill>
        <p:spPr>
          <a:xfrm>
            <a:off x="5432450" y="488075"/>
            <a:ext cx="823775" cy="8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3250" y="474813"/>
            <a:ext cx="42948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1055200" y="1621400"/>
            <a:ext cx="49206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2">
            <a:alphaModFix/>
          </a:blip>
          <a:srcRect l="32885" b="50275"/>
          <a:stretch/>
        </p:blipFill>
        <p:spPr>
          <a:xfrm>
            <a:off x="0" y="3051450"/>
            <a:ext cx="2823626" cy="209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4000" y="211175"/>
            <a:ext cx="1719074" cy="1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1053100" y="1141500"/>
            <a:ext cx="7037700" cy="28605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4325" y="3692775"/>
            <a:ext cx="693599" cy="6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04125" y="283200"/>
            <a:ext cx="6936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2391900" y="2895875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1226400" y="1715725"/>
            <a:ext cx="6691200" cy="13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6225" y="358300"/>
            <a:ext cx="1340799" cy="13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l="-5882" t="57031" r="25406" b="-2266"/>
          <a:stretch/>
        </p:blipFill>
        <p:spPr>
          <a:xfrm rot="10800000">
            <a:off x="1" y="3398174"/>
            <a:ext cx="3104724" cy="17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t="37751" r="39638"/>
          <a:stretch/>
        </p:blipFill>
        <p:spPr>
          <a:xfrm>
            <a:off x="6039275" y="0"/>
            <a:ext cx="3104724" cy="320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720000" y="1404300"/>
            <a:ext cx="4319400" cy="23349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578838" y="3371475"/>
            <a:ext cx="766226" cy="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870150" y="1743188"/>
            <a:ext cx="4019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870150" y="2395713"/>
            <a:ext cx="40191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976976" y="358300"/>
            <a:ext cx="1340799" cy="13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l="-5882" t="57031" r="25406" b="-2266"/>
          <a:stretch/>
        </p:blipFill>
        <p:spPr>
          <a:xfrm rot="10800000" flipH="1">
            <a:off x="6039275" y="3398174"/>
            <a:ext cx="3104724" cy="17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t="37751" r="39638"/>
          <a:stretch/>
        </p:blipFill>
        <p:spPr>
          <a:xfrm flipH="1">
            <a:off x="1" y="0"/>
            <a:ext cx="3104724" cy="320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/>
          <p:nvPr/>
        </p:nvSpPr>
        <p:spPr>
          <a:xfrm>
            <a:off x="4100100" y="1404300"/>
            <a:ext cx="4319400" cy="23349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3798937" y="3371475"/>
            <a:ext cx="766226" cy="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4250250" y="1743138"/>
            <a:ext cx="4019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1"/>
          </p:nvPr>
        </p:nvSpPr>
        <p:spPr>
          <a:xfrm>
            <a:off x="4250250" y="2395663"/>
            <a:ext cx="40191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2">
            <a:alphaModFix/>
          </a:blip>
          <a:srcRect l="32885" b="50275"/>
          <a:stretch/>
        </p:blipFill>
        <p:spPr>
          <a:xfrm>
            <a:off x="0" y="4301974"/>
            <a:ext cx="1135800" cy="8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2">
            <a:alphaModFix/>
          </a:blip>
          <a:srcRect l="32885" b="50275"/>
          <a:stretch/>
        </p:blipFill>
        <p:spPr>
          <a:xfrm flipH="1">
            <a:off x="8008200" y="4301974"/>
            <a:ext cx="1135800" cy="8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2">
            <a:alphaModFix/>
          </a:blip>
          <a:srcRect l="32885" b="50275"/>
          <a:stretch/>
        </p:blipFill>
        <p:spPr>
          <a:xfrm rot="10800000">
            <a:off x="8008200" y="-1"/>
            <a:ext cx="1135800" cy="8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2">
            <a:alphaModFix/>
          </a:blip>
          <a:srcRect l="32885" b="50275"/>
          <a:stretch/>
        </p:blipFill>
        <p:spPr>
          <a:xfrm rot="10800000" flipH="1">
            <a:off x="0" y="-1"/>
            <a:ext cx="1135800" cy="84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0425" y="35249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710275" y="1282975"/>
            <a:ext cx="7704000" cy="35598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 flipH="1">
            <a:off x="-1" y="0"/>
            <a:ext cx="1150671" cy="12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7650" y="2985638"/>
            <a:ext cx="572700" cy="57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>
            <a:off x="7993324" y="0"/>
            <a:ext cx="1150671" cy="12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2"/>
          </p:nvPr>
        </p:nvSpPr>
        <p:spPr>
          <a:xfrm>
            <a:off x="963550" y="2007463"/>
            <a:ext cx="226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1"/>
          </p:nvPr>
        </p:nvSpPr>
        <p:spPr>
          <a:xfrm>
            <a:off x="963550" y="2397488"/>
            <a:ext cx="226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 idx="3"/>
          </p:nvPr>
        </p:nvSpPr>
        <p:spPr>
          <a:xfrm>
            <a:off x="3441300" y="2007463"/>
            <a:ext cx="226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4"/>
          </p:nvPr>
        </p:nvSpPr>
        <p:spPr>
          <a:xfrm>
            <a:off x="3441300" y="2397488"/>
            <a:ext cx="226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title" idx="5"/>
          </p:nvPr>
        </p:nvSpPr>
        <p:spPr>
          <a:xfrm>
            <a:off x="963550" y="3616575"/>
            <a:ext cx="226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6"/>
          </p:nvPr>
        </p:nvSpPr>
        <p:spPr>
          <a:xfrm>
            <a:off x="963550" y="4006600"/>
            <a:ext cx="226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 idx="7"/>
          </p:nvPr>
        </p:nvSpPr>
        <p:spPr>
          <a:xfrm>
            <a:off x="3441300" y="3616575"/>
            <a:ext cx="226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8"/>
          </p:nvPr>
        </p:nvSpPr>
        <p:spPr>
          <a:xfrm>
            <a:off x="3441300" y="4006600"/>
            <a:ext cx="226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 idx="9"/>
          </p:nvPr>
        </p:nvSpPr>
        <p:spPr>
          <a:xfrm>
            <a:off x="5919062" y="2007463"/>
            <a:ext cx="226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3"/>
          </p:nvPr>
        </p:nvSpPr>
        <p:spPr>
          <a:xfrm>
            <a:off x="5919062" y="2397488"/>
            <a:ext cx="226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14"/>
          </p:nvPr>
        </p:nvSpPr>
        <p:spPr>
          <a:xfrm>
            <a:off x="5919062" y="3616575"/>
            <a:ext cx="226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5"/>
          </p:nvPr>
        </p:nvSpPr>
        <p:spPr>
          <a:xfrm>
            <a:off x="5919062" y="4006600"/>
            <a:ext cx="226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2">
            <a:alphaModFix/>
          </a:blip>
          <a:srcRect t="27662" r="28663"/>
          <a:stretch/>
        </p:blipFill>
        <p:spPr>
          <a:xfrm>
            <a:off x="7593850" y="0"/>
            <a:ext cx="1550149" cy="15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225" y="294500"/>
            <a:ext cx="930700" cy="9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700550" y="647275"/>
            <a:ext cx="7723500" cy="38661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2">
            <a:alphaModFix/>
          </a:blip>
          <a:srcRect l="32885" b="50275"/>
          <a:stretch/>
        </p:blipFill>
        <p:spPr>
          <a:xfrm>
            <a:off x="0" y="3870449"/>
            <a:ext cx="1718226" cy="127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7000" y="4165000"/>
            <a:ext cx="699750" cy="6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>
            <a:spLocks noGrp="1"/>
          </p:cNvSpPr>
          <p:nvPr>
            <p:ph type="title" hasCustomPrompt="1"/>
          </p:nvPr>
        </p:nvSpPr>
        <p:spPr>
          <a:xfrm>
            <a:off x="1284000" y="1411750"/>
            <a:ext cx="6576000" cy="2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1"/>
          </p:nvPr>
        </p:nvSpPr>
        <p:spPr>
          <a:xfrm>
            <a:off x="1284000" y="3234650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8075" y="1276825"/>
            <a:ext cx="948000" cy="9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2682850" y="3114138"/>
            <a:ext cx="3778200" cy="14724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4645800" y="1496113"/>
            <a:ext cx="3778200" cy="14724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720000" y="1496113"/>
            <a:ext cx="3778200" cy="14724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 rot="10800000">
            <a:off x="0" y="295700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 rot="10800000" flipH="1">
            <a:off x="7167925" y="295700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>
            <a:off x="8287226" y="0"/>
            <a:ext cx="856775" cy="94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 flipH="1">
            <a:off x="0" y="0"/>
            <a:ext cx="856765" cy="9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872400" y="1650825"/>
            <a:ext cx="34734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1"/>
          </p:nvPr>
        </p:nvSpPr>
        <p:spPr>
          <a:xfrm>
            <a:off x="872400" y="2234226"/>
            <a:ext cx="34734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 idx="2"/>
          </p:nvPr>
        </p:nvSpPr>
        <p:spPr>
          <a:xfrm>
            <a:off x="4798200" y="1624500"/>
            <a:ext cx="34734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3"/>
          </p:nvPr>
        </p:nvSpPr>
        <p:spPr>
          <a:xfrm>
            <a:off x="4798200" y="2224828"/>
            <a:ext cx="34734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 idx="4"/>
          </p:nvPr>
        </p:nvSpPr>
        <p:spPr>
          <a:xfrm>
            <a:off x="2835375" y="3246538"/>
            <a:ext cx="34734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5"/>
          </p:nvPr>
        </p:nvSpPr>
        <p:spPr>
          <a:xfrm>
            <a:off x="2835375" y="3855364"/>
            <a:ext cx="34734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0975" y="3361850"/>
            <a:ext cx="696600" cy="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0100" y="4039600"/>
            <a:ext cx="947800" cy="9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l="36285" t="50441"/>
          <a:stretch/>
        </p:blipFill>
        <p:spPr>
          <a:xfrm>
            <a:off x="0" y="0"/>
            <a:ext cx="1509977" cy="117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4">
            <a:alphaModFix/>
          </a:blip>
          <a:srcRect l="36285" t="50441"/>
          <a:stretch/>
        </p:blipFill>
        <p:spPr>
          <a:xfrm flipH="1">
            <a:off x="7634018" y="0"/>
            <a:ext cx="1509981" cy="117512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720000" y="1353713"/>
            <a:ext cx="3778200" cy="22308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888" y="876400"/>
            <a:ext cx="766226" cy="7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t="62289"/>
          <a:stretch/>
        </p:blipFill>
        <p:spPr>
          <a:xfrm>
            <a:off x="5292675" y="0"/>
            <a:ext cx="2875965" cy="10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 b="57917"/>
          <a:stretch/>
        </p:blipFill>
        <p:spPr>
          <a:xfrm>
            <a:off x="1361375" y="4063200"/>
            <a:ext cx="2565655" cy="10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6050" y="3946162"/>
            <a:ext cx="948000" cy="9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975300" y="1642613"/>
            <a:ext cx="326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1"/>
          </p:nvPr>
        </p:nvSpPr>
        <p:spPr>
          <a:xfrm>
            <a:off x="975300" y="2215313"/>
            <a:ext cx="32676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2">
            <a:alphaModFix/>
          </a:blip>
          <a:srcRect l="32885" b="50275"/>
          <a:stretch/>
        </p:blipFill>
        <p:spPr>
          <a:xfrm>
            <a:off x="0" y="3909373"/>
            <a:ext cx="1665701" cy="123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 rotWithShape="1">
          <a:blip r:embed="rId2">
            <a:alphaModFix/>
          </a:blip>
          <a:srcRect l="32885" b="50275"/>
          <a:stretch/>
        </p:blipFill>
        <p:spPr>
          <a:xfrm rot="10800000">
            <a:off x="7478299" y="0"/>
            <a:ext cx="1665701" cy="1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950050" y="3176075"/>
            <a:ext cx="33300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38025" y="69375"/>
            <a:ext cx="970901" cy="97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l="28119" t="31926"/>
          <a:stretch/>
        </p:blipFill>
        <p:spPr>
          <a:xfrm>
            <a:off x="0" y="0"/>
            <a:ext cx="1964925" cy="186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/>
          <p:nvPr/>
        </p:nvSpPr>
        <p:spPr>
          <a:xfrm>
            <a:off x="720000" y="630001"/>
            <a:ext cx="7704000" cy="38835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 r="37636" b="37683"/>
          <a:stretch/>
        </p:blipFill>
        <p:spPr>
          <a:xfrm>
            <a:off x="7096875" y="3096700"/>
            <a:ext cx="2047125" cy="204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7025" y="4012550"/>
            <a:ext cx="901550" cy="8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1018425" y="1307100"/>
            <a:ext cx="71073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6125" y="3869850"/>
            <a:ext cx="992150" cy="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>
            <a:off x="7167925" y="0"/>
            <a:ext cx="1976076" cy="21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/>
          <p:nvPr/>
        </p:nvSpPr>
        <p:spPr>
          <a:xfrm>
            <a:off x="720000" y="1336375"/>
            <a:ext cx="7704000" cy="32076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4125" y="4165000"/>
            <a:ext cx="699750" cy="6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 flipH="1">
            <a:off x="-1" y="0"/>
            <a:ext cx="1976076" cy="21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2"/>
          </p:nvPr>
        </p:nvSpPr>
        <p:spPr>
          <a:xfrm>
            <a:off x="1800637" y="1658800"/>
            <a:ext cx="244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1800637" y="2048848"/>
            <a:ext cx="24486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 idx="3"/>
          </p:nvPr>
        </p:nvSpPr>
        <p:spPr>
          <a:xfrm>
            <a:off x="5399743" y="1658800"/>
            <a:ext cx="244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4"/>
          </p:nvPr>
        </p:nvSpPr>
        <p:spPr>
          <a:xfrm>
            <a:off x="5399738" y="2048848"/>
            <a:ext cx="24486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 idx="5"/>
          </p:nvPr>
        </p:nvSpPr>
        <p:spPr>
          <a:xfrm>
            <a:off x="1800637" y="3053480"/>
            <a:ext cx="244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6"/>
          </p:nvPr>
        </p:nvSpPr>
        <p:spPr>
          <a:xfrm>
            <a:off x="1800637" y="3443528"/>
            <a:ext cx="24486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 idx="7"/>
          </p:nvPr>
        </p:nvSpPr>
        <p:spPr>
          <a:xfrm>
            <a:off x="5399743" y="3053480"/>
            <a:ext cx="244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8"/>
          </p:nvPr>
        </p:nvSpPr>
        <p:spPr>
          <a:xfrm>
            <a:off x="5399738" y="3443528"/>
            <a:ext cx="24486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5917188" y="2879950"/>
            <a:ext cx="2506800" cy="12636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3318600" y="2879950"/>
            <a:ext cx="2506800" cy="12636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720075" y="2879950"/>
            <a:ext cx="2506800" cy="12636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2">
            <a:alphaModFix/>
          </a:blip>
          <a:srcRect b="63948"/>
          <a:stretch/>
        </p:blipFill>
        <p:spPr>
          <a:xfrm>
            <a:off x="2479925" y="3635050"/>
            <a:ext cx="4184175" cy="15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>
            <a:off x="7167925" y="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 flipH="1">
            <a:off x="-1" y="0"/>
            <a:ext cx="1976076" cy="218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title" idx="2"/>
          </p:nvPr>
        </p:nvSpPr>
        <p:spPr>
          <a:xfrm>
            <a:off x="807225" y="2978225"/>
            <a:ext cx="233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1"/>
          </p:nvPr>
        </p:nvSpPr>
        <p:spPr>
          <a:xfrm>
            <a:off x="807225" y="3372400"/>
            <a:ext cx="233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title" idx="3"/>
          </p:nvPr>
        </p:nvSpPr>
        <p:spPr>
          <a:xfrm>
            <a:off x="3405750" y="2978225"/>
            <a:ext cx="233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4"/>
          </p:nvPr>
        </p:nvSpPr>
        <p:spPr>
          <a:xfrm>
            <a:off x="3405750" y="3372400"/>
            <a:ext cx="233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5"/>
          </p:nvPr>
        </p:nvSpPr>
        <p:spPr>
          <a:xfrm>
            <a:off x="6004338" y="2978250"/>
            <a:ext cx="233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6"/>
          </p:nvPr>
        </p:nvSpPr>
        <p:spPr>
          <a:xfrm>
            <a:off x="6004338" y="3372425"/>
            <a:ext cx="233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 rotWithShape="1">
          <a:blip r:embed="rId2">
            <a:alphaModFix/>
          </a:blip>
          <a:srcRect l="41268" t="-5" r="-2217" b="42104"/>
          <a:stretch/>
        </p:blipFill>
        <p:spPr>
          <a:xfrm rot="10800000">
            <a:off x="6723075" y="0"/>
            <a:ext cx="2420923" cy="229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/>
          <p:nvPr/>
        </p:nvSpPr>
        <p:spPr>
          <a:xfrm>
            <a:off x="1665600" y="265850"/>
            <a:ext cx="5812800" cy="46119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475" y="927925"/>
            <a:ext cx="750575" cy="7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/>
          <p:nvPr/>
        </p:nvSpPr>
        <p:spPr>
          <a:xfrm>
            <a:off x="2212650" y="3449750"/>
            <a:ext cx="47187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o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ro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Slidesgo</a:t>
            </a:r>
            <a:r>
              <a:rPr lang="ro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ro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Flaticon</a:t>
            </a:r>
            <a:r>
              <a:rPr lang="ro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ro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Freepik</a:t>
            </a:r>
            <a:r>
              <a:rPr lang="ro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2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 rotWithShape="1">
          <a:blip r:embed="rId2">
            <a:alphaModFix/>
          </a:blip>
          <a:srcRect l="41268" t="-5" r="-2217" b="42104"/>
          <a:stretch/>
        </p:blipFill>
        <p:spPr>
          <a:xfrm>
            <a:off x="0" y="2843750"/>
            <a:ext cx="2420923" cy="229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57275" y="3357625"/>
            <a:ext cx="909050" cy="9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>
            <a:spLocks noGrp="1"/>
          </p:cNvSpPr>
          <p:nvPr>
            <p:ph type="subTitle" idx="1"/>
          </p:nvPr>
        </p:nvSpPr>
        <p:spPr>
          <a:xfrm>
            <a:off x="2854650" y="1163950"/>
            <a:ext cx="34347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 rotWithShape="1">
          <a:blip r:embed="rId2">
            <a:alphaModFix/>
          </a:blip>
          <a:srcRect l="-5040" t="41961" r="43480" b="-10081"/>
          <a:stretch/>
        </p:blipFill>
        <p:spPr>
          <a:xfrm rot="10800000">
            <a:off x="0" y="295700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 rotWithShape="1">
          <a:blip r:embed="rId2">
            <a:alphaModFix/>
          </a:blip>
          <a:srcRect l="-5040" t="41961" r="43480" b="-10081"/>
          <a:stretch/>
        </p:blipFill>
        <p:spPr>
          <a:xfrm rot="10800000" flipH="1">
            <a:off x="7167925" y="2957000"/>
            <a:ext cx="1976076" cy="21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 rotWithShape="1">
          <a:blip r:embed="rId2">
            <a:alphaModFix/>
          </a:blip>
          <a:srcRect l="-5040" t="41961" r="43480" b="-10081"/>
          <a:stretch/>
        </p:blipFill>
        <p:spPr>
          <a:xfrm>
            <a:off x="8287226" y="0"/>
            <a:ext cx="856775" cy="94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 rotWithShape="1">
          <a:blip r:embed="rId2">
            <a:alphaModFix/>
          </a:blip>
          <a:srcRect l="-5040" t="41961" r="43480" b="-10081"/>
          <a:stretch/>
        </p:blipFill>
        <p:spPr>
          <a:xfrm flipH="1">
            <a:off x="0" y="0"/>
            <a:ext cx="856765" cy="9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13" y="281713"/>
            <a:ext cx="766226" cy="7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t="62289"/>
          <a:stretch/>
        </p:blipFill>
        <p:spPr>
          <a:xfrm>
            <a:off x="6160524" y="0"/>
            <a:ext cx="2565650" cy="96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 rotWithShape="1">
          <a:blip r:embed="rId4">
            <a:alphaModFix/>
          </a:blip>
          <a:srcRect b="57917"/>
          <a:stretch/>
        </p:blipFill>
        <p:spPr>
          <a:xfrm>
            <a:off x="417825" y="4063200"/>
            <a:ext cx="2565655" cy="10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1875" y="3913800"/>
            <a:ext cx="948000" cy="9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 rotWithShape="1">
          <a:blip r:embed="rId2">
            <a:alphaModFix/>
          </a:blip>
          <a:srcRect b="63948"/>
          <a:stretch/>
        </p:blipFill>
        <p:spPr>
          <a:xfrm>
            <a:off x="2479925" y="3635050"/>
            <a:ext cx="4184175" cy="15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>
            <a:off x="7780725" y="0"/>
            <a:ext cx="1363274" cy="150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 rotWithShape="1">
          <a:blip r:embed="rId3">
            <a:alphaModFix/>
          </a:blip>
          <a:srcRect l="-5040" t="41961" r="43480" b="-10081"/>
          <a:stretch/>
        </p:blipFill>
        <p:spPr>
          <a:xfrm flipH="1">
            <a:off x="-2" y="0"/>
            <a:ext cx="1363281" cy="15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scikit-learn.org/stable/modules/generated/sklearn.linear_model.LogisticRegression.html" TargetMode="External"/><Relationship Id="rId13" Type="http://schemas.openxmlformats.org/officeDocument/2006/relationships/hyperlink" Target="https://stackoverflow.com/questions/47388258/how-to-extract-the-regression-coefficient-from-statsmodels-api" TargetMode="External"/><Relationship Id="rId3" Type="http://schemas.openxmlformats.org/officeDocument/2006/relationships/hyperlink" Target="https://www.kaggle.com/prakharrathi25/banking-dataset-marketing-targets" TargetMode="External"/><Relationship Id="rId7" Type="http://schemas.openxmlformats.org/officeDocument/2006/relationships/hyperlink" Target="https://towardsdatascience.com/building-a-logistic-regression-in-python-step-by-step-becd4d56c9c8" TargetMode="External"/><Relationship Id="rId12" Type="http://schemas.openxmlformats.org/officeDocument/2006/relationships/hyperlink" Target="https://towardsdatascience.com/beware-of-the-dummy-variable-trap-in-pandas-727e8e6b8bde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www.codegrepper.com/code-examples/python/sns+correlation+matrix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science.quantecon.org/python_fundamentals/" TargetMode="External"/><Relationship Id="rId11" Type="http://schemas.openxmlformats.org/officeDocument/2006/relationships/hyperlink" Target="https://pythonbasics.org/seaborn-boxplot/" TargetMode="External"/><Relationship Id="rId5" Type="http://schemas.openxmlformats.org/officeDocument/2006/relationships/hyperlink" Target="https://datascience.quantecon.org/introduction/" TargetMode="External"/><Relationship Id="rId15" Type="http://schemas.openxmlformats.org/officeDocument/2006/relationships/hyperlink" Target="https://www.statology.org/z-score-python/" TargetMode="External"/><Relationship Id="rId10" Type="http://schemas.openxmlformats.org/officeDocument/2006/relationships/hyperlink" Target="https://www.w3schools.com/python/pandas/default.asp" TargetMode="External"/><Relationship Id="rId4" Type="http://schemas.openxmlformats.org/officeDocument/2006/relationships/hyperlink" Target="https://datascience.quantecon.org/pandas/" TargetMode="External"/><Relationship Id="rId9" Type="http://schemas.openxmlformats.org/officeDocument/2006/relationships/hyperlink" Target="https://pandas.pydata.org/" TargetMode="External"/><Relationship Id="rId14" Type="http://schemas.openxmlformats.org/officeDocument/2006/relationships/hyperlink" Target="https://www.youtube.com/watch?v=BMNuPwUD5E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ctrTitle"/>
          </p:nvPr>
        </p:nvSpPr>
        <p:spPr>
          <a:xfrm>
            <a:off x="1439725" y="1299075"/>
            <a:ext cx="6264600" cy="18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o" sz="3000"/>
              <a:t>Analysis of logistic regression results over banking dataset</a:t>
            </a: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500" b="0"/>
          </a:p>
        </p:txBody>
      </p:sp>
      <p:sp>
        <p:nvSpPr>
          <p:cNvPr id="282" name="Google Shape;282;p40"/>
          <p:cNvSpPr txBox="1">
            <a:spLocks noGrp="1"/>
          </p:cNvSpPr>
          <p:nvPr>
            <p:ph type="subTitle" idx="1"/>
          </p:nvPr>
        </p:nvSpPr>
        <p:spPr>
          <a:xfrm>
            <a:off x="1868125" y="3033850"/>
            <a:ext cx="54078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b="1"/>
              <a:t>- IMBA, 2ND YEAR - BUSINESS RESEARCH METHODS -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 sz="1200"/>
              <a:t>Sturzu Diana-Ioana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 sz="1200"/>
              <a:t>Vilcea Raluca-Florentina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 sz="1200"/>
              <a:t>Zaharia-Lupu Andreea Gabriela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/>
          <p:nvPr/>
        </p:nvSpPr>
        <p:spPr>
          <a:xfrm>
            <a:off x="695175" y="1236750"/>
            <a:ext cx="4524600" cy="2904900"/>
          </a:xfrm>
          <a:prstGeom prst="roundRect">
            <a:avLst>
              <a:gd name="adj" fmla="val 6018"/>
            </a:avLst>
          </a:prstGeom>
          <a:solidFill>
            <a:srgbClr val="FFFFFF">
              <a:alpha val="23140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9"/>
          <p:cNvSpPr txBox="1">
            <a:spLocks noGrp="1"/>
          </p:cNvSpPr>
          <p:nvPr>
            <p:ph type="title"/>
          </p:nvPr>
        </p:nvSpPr>
        <p:spPr>
          <a:xfrm>
            <a:off x="890375" y="1666900"/>
            <a:ext cx="399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" sz="4300"/>
              <a:t>Results</a:t>
            </a:r>
            <a:endParaRPr sz="3900"/>
          </a:p>
        </p:txBody>
      </p:sp>
      <p:sp>
        <p:nvSpPr>
          <p:cNvPr id="355" name="Google Shape;355;p49"/>
          <p:cNvSpPr txBox="1">
            <a:spLocks noGrp="1"/>
          </p:cNvSpPr>
          <p:nvPr>
            <p:ph type="subTitle" idx="1"/>
          </p:nvPr>
        </p:nvSpPr>
        <p:spPr>
          <a:xfrm>
            <a:off x="789900" y="2418275"/>
            <a:ext cx="39936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Accuracy rate before the removal of the outliers - 89%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"/>
              <a:t>Accuracy rate after the removal of the outliers - 91%</a:t>
            </a:r>
            <a:endParaRPr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325" y="398350"/>
            <a:ext cx="3268976" cy="19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825" y="2571750"/>
            <a:ext cx="3268975" cy="185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>
            <a:spLocks noGrp="1"/>
          </p:cNvSpPr>
          <p:nvPr>
            <p:ph type="subTitle" idx="15"/>
          </p:nvPr>
        </p:nvSpPr>
        <p:spPr>
          <a:xfrm>
            <a:off x="5865575" y="2905175"/>
            <a:ext cx="2261400" cy="1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We can notice that there was a strong connection between the campaign and the day/days in which it was conducted</a:t>
            </a:r>
            <a:endParaRPr/>
          </a:p>
        </p:txBody>
      </p:sp>
      <p:sp>
        <p:nvSpPr>
          <p:cNvPr id="363" name="Google Shape;363;p50"/>
          <p:cNvSpPr txBox="1">
            <a:spLocks noGrp="1"/>
          </p:cNvSpPr>
          <p:nvPr>
            <p:ph type="title" idx="14"/>
          </p:nvPr>
        </p:nvSpPr>
        <p:spPr>
          <a:xfrm>
            <a:off x="5962462" y="1916350"/>
            <a:ext cx="226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ro"/>
              <a:t>Positive relationship</a:t>
            </a:r>
            <a:endParaRPr/>
          </a:p>
        </p:txBody>
      </p:sp>
      <p:sp>
        <p:nvSpPr>
          <p:cNvPr id="364" name="Google Shape;36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ro" b="0"/>
              <a:t>Discussion</a:t>
            </a:r>
            <a:endParaRPr/>
          </a:p>
        </p:txBody>
      </p:sp>
      <p:sp>
        <p:nvSpPr>
          <p:cNvPr id="365" name="Google Shape;365;p50"/>
          <p:cNvSpPr txBox="1">
            <a:spLocks noGrp="1"/>
          </p:cNvSpPr>
          <p:nvPr>
            <p:ph type="title" idx="2"/>
          </p:nvPr>
        </p:nvSpPr>
        <p:spPr>
          <a:xfrm>
            <a:off x="1070475" y="1740138"/>
            <a:ext cx="226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ro"/>
              <a:t>Correlation Matrix</a:t>
            </a:r>
            <a:endParaRPr/>
          </a:p>
        </p:txBody>
      </p:sp>
      <p:sp>
        <p:nvSpPr>
          <p:cNvPr id="366" name="Google Shape;366;p50"/>
          <p:cNvSpPr txBox="1">
            <a:spLocks noGrp="1"/>
          </p:cNvSpPr>
          <p:nvPr>
            <p:ph type="subTitle" idx="1"/>
          </p:nvPr>
        </p:nvSpPr>
        <p:spPr>
          <a:xfrm>
            <a:off x="1070475" y="2635650"/>
            <a:ext cx="226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If the correlation coefficient is high -&gt; the variables have a positive influence on each other </a:t>
            </a:r>
            <a:endParaRPr/>
          </a:p>
        </p:txBody>
      </p:sp>
      <p:sp>
        <p:nvSpPr>
          <p:cNvPr id="367" name="Google Shape;367;p50"/>
          <p:cNvSpPr txBox="1">
            <a:spLocks noGrp="1"/>
          </p:cNvSpPr>
          <p:nvPr>
            <p:ph type="title" idx="5"/>
          </p:nvPr>
        </p:nvSpPr>
        <p:spPr>
          <a:xfrm>
            <a:off x="3701050" y="1805188"/>
            <a:ext cx="226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ro"/>
              <a:t>What does that mean?</a:t>
            </a:r>
            <a:endParaRPr/>
          </a:p>
        </p:txBody>
      </p:sp>
      <p:sp>
        <p:nvSpPr>
          <p:cNvPr id="368" name="Google Shape;368;p50"/>
          <p:cNvSpPr txBox="1">
            <a:spLocks noGrp="1"/>
          </p:cNvSpPr>
          <p:nvPr>
            <p:ph type="subTitle" idx="6"/>
          </p:nvPr>
        </p:nvSpPr>
        <p:spPr>
          <a:xfrm>
            <a:off x="3494775" y="2761650"/>
            <a:ext cx="22614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We can take as an example the variable “Day” and “Campaign”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/>
              <a:t>In the matrix - where they intersect - we have the value 0.16</a:t>
            </a:r>
            <a:endParaRPr/>
          </a:p>
        </p:txBody>
      </p:sp>
      <p:grpSp>
        <p:nvGrpSpPr>
          <p:cNvPr id="369" name="Google Shape;369;p50"/>
          <p:cNvGrpSpPr/>
          <p:nvPr/>
        </p:nvGrpSpPr>
        <p:grpSpPr>
          <a:xfrm>
            <a:off x="4572007" y="1357790"/>
            <a:ext cx="382207" cy="382786"/>
            <a:chOff x="4164638" y="1977750"/>
            <a:chExt cx="379550" cy="380125"/>
          </a:xfrm>
        </p:grpSpPr>
        <p:sp>
          <p:nvSpPr>
            <p:cNvPr id="370" name="Google Shape;370;p50"/>
            <p:cNvSpPr/>
            <p:nvPr/>
          </p:nvSpPr>
          <p:spPr>
            <a:xfrm>
              <a:off x="4343238" y="20224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4387588" y="20224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4298588" y="20224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4343238" y="215695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4387588" y="215695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4298588" y="215695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4343238" y="22903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4387588" y="22903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4298588" y="2290300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4164638" y="1977750"/>
              <a:ext cx="379550" cy="380125"/>
            </a:xfrm>
            <a:custGeom>
              <a:avLst/>
              <a:gdLst/>
              <a:ahLst/>
              <a:cxnLst/>
              <a:rect l="l" t="t" r="r" b="b"/>
              <a:pathLst>
                <a:path w="15182" h="15205" extrusionOk="0">
                  <a:moveTo>
                    <a:pt x="14288" y="893"/>
                  </a:moveTo>
                  <a:lnTo>
                    <a:pt x="14288" y="3596"/>
                  </a:lnTo>
                  <a:lnTo>
                    <a:pt x="4466" y="3596"/>
                  </a:lnTo>
                  <a:lnTo>
                    <a:pt x="4466" y="893"/>
                  </a:lnTo>
                  <a:close/>
                  <a:moveTo>
                    <a:pt x="14288" y="6275"/>
                  </a:moveTo>
                  <a:lnTo>
                    <a:pt x="14288" y="8942"/>
                  </a:lnTo>
                  <a:lnTo>
                    <a:pt x="4466" y="8942"/>
                  </a:lnTo>
                  <a:lnTo>
                    <a:pt x="4466" y="6275"/>
                  </a:lnTo>
                  <a:close/>
                  <a:moveTo>
                    <a:pt x="14288" y="11621"/>
                  </a:moveTo>
                  <a:lnTo>
                    <a:pt x="14288" y="14312"/>
                  </a:lnTo>
                  <a:lnTo>
                    <a:pt x="4466" y="14312"/>
                  </a:lnTo>
                  <a:lnTo>
                    <a:pt x="4466" y="11621"/>
                  </a:lnTo>
                  <a:close/>
                  <a:moveTo>
                    <a:pt x="3597" y="1"/>
                  </a:moveTo>
                  <a:lnTo>
                    <a:pt x="3597" y="1786"/>
                  </a:lnTo>
                  <a:lnTo>
                    <a:pt x="1" y="1786"/>
                  </a:lnTo>
                  <a:lnTo>
                    <a:pt x="1" y="13383"/>
                  </a:lnTo>
                  <a:lnTo>
                    <a:pt x="3597" y="13383"/>
                  </a:lnTo>
                  <a:lnTo>
                    <a:pt x="3597" y="15205"/>
                  </a:lnTo>
                  <a:lnTo>
                    <a:pt x="15181" y="15205"/>
                  </a:lnTo>
                  <a:lnTo>
                    <a:pt x="15181" y="10716"/>
                  </a:lnTo>
                  <a:lnTo>
                    <a:pt x="3597" y="10716"/>
                  </a:lnTo>
                  <a:lnTo>
                    <a:pt x="3597" y="12502"/>
                  </a:lnTo>
                  <a:lnTo>
                    <a:pt x="894" y="12502"/>
                  </a:lnTo>
                  <a:lnTo>
                    <a:pt x="894" y="8061"/>
                  </a:lnTo>
                  <a:lnTo>
                    <a:pt x="3597" y="8061"/>
                  </a:lnTo>
                  <a:lnTo>
                    <a:pt x="3597" y="9847"/>
                  </a:lnTo>
                  <a:lnTo>
                    <a:pt x="15181" y="9847"/>
                  </a:lnTo>
                  <a:lnTo>
                    <a:pt x="15181" y="5394"/>
                  </a:lnTo>
                  <a:lnTo>
                    <a:pt x="3597" y="5394"/>
                  </a:lnTo>
                  <a:lnTo>
                    <a:pt x="3597" y="7180"/>
                  </a:lnTo>
                  <a:lnTo>
                    <a:pt x="894" y="7180"/>
                  </a:lnTo>
                  <a:lnTo>
                    <a:pt x="894" y="2703"/>
                  </a:lnTo>
                  <a:lnTo>
                    <a:pt x="3597" y="2703"/>
                  </a:lnTo>
                  <a:lnTo>
                    <a:pt x="3597" y="4513"/>
                  </a:lnTo>
                  <a:lnTo>
                    <a:pt x="15181" y="4513"/>
                  </a:lnTo>
                  <a:lnTo>
                    <a:pt x="15181" y="4489"/>
                  </a:lnTo>
                  <a:lnTo>
                    <a:pt x="15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4454563" y="2022400"/>
              <a:ext cx="45275" cy="22350"/>
            </a:xfrm>
            <a:custGeom>
              <a:avLst/>
              <a:gdLst/>
              <a:ahLst/>
              <a:cxnLst/>
              <a:rect l="l" t="t" r="r" b="b"/>
              <a:pathLst>
                <a:path w="1811" h="894" extrusionOk="0">
                  <a:moveTo>
                    <a:pt x="1" y="0"/>
                  </a:moveTo>
                  <a:lnTo>
                    <a:pt x="1" y="893"/>
                  </a:lnTo>
                  <a:lnTo>
                    <a:pt x="1810" y="893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4454563" y="2156950"/>
              <a:ext cx="45275" cy="22350"/>
            </a:xfrm>
            <a:custGeom>
              <a:avLst/>
              <a:gdLst/>
              <a:ahLst/>
              <a:cxnLst/>
              <a:rect l="l" t="t" r="r" b="b"/>
              <a:pathLst>
                <a:path w="1811" h="894" extrusionOk="0">
                  <a:moveTo>
                    <a:pt x="1" y="0"/>
                  </a:moveTo>
                  <a:lnTo>
                    <a:pt x="1" y="893"/>
                  </a:lnTo>
                  <a:lnTo>
                    <a:pt x="1810" y="893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4454563" y="2290300"/>
              <a:ext cx="45275" cy="22350"/>
            </a:xfrm>
            <a:custGeom>
              <a:avLst/>
              <a:gdLst/>
              <a:ahLst/>
              <a:cxnLst/>
              <a:rect l="l" t="t" r="r" b="b"/>
              <a:pathLst>
                <a:path w="1811" h="894" extrusionOk="0">
                  <a:moveTo>
                    <a:pt x="1" y="0"/>
                  </a:moveTo>
                  <a:lnTo>
                    <a:pt x="1" y="893"/>
                  </a:lnTo>
                  <a:lnTo>
                    <a:pt x="1810" y="893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50"/>
          <p:cNvGrpSpPr/>
          <p:nvPr/>
        </p:nvGrpSpPr>
        <p:grpSpPr>
          <a:xfrm>
            <a:off x="1956615" y="1358215"/>
            <a:ext cx="382218" cy="381941"/>
            <a:chOff x="2794838" y="3420775"/>
            <a:chExt cx="379825" cy="379550"/>
          </a:xfrm>
        </p:grpSpPr>
        <p:sp>
          <p:nvSpPr>
            <p:cNvPr id="384" name="Google Shape;384;p50"/>
            <p:cNvSpPr/>
            <p:nvPr/>
          </p:nvSpPr>
          <p:spPr>
            <a:xfrm>
              <a:off x="2884713" y="360027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2929088" y="3600275"/>
              <a:ext cx="22325" cy="22350"/>
            </a:xfrm>
            <a:custGeom>
              <a:avLst/>
              <a:gdLst/>
              <a:ahLst/>
              <a:cxnLst/>
              <a:rect l="l" t="t" r="r" b="b"/>
              <a:pathLst>
                <a:path w="893" h="894" extrusionOk="0">
                  <a:moveTo>
                    <a:pt x="0" y="0"/>
                  </a:moveTo>
                  <a:lnTo>
                    <a:pt x="0" y="893"/>
                  </a:lnTo>
                  <a:lnTo>
                    <a:pt x="893" y="893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2973713" y="3600275"/>
              <a:ext cx="22350" cy="2235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894" y="893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2794838" y="3420775"/>
              <a:ext cx="379825" cy="379550"/>
            </a:xfrm>
            <a:custGeom>
              <a:avLst/>
              <a:gdLst/>
              <a:ahLst/>
              <a:cxnLst/>
              <a:rect l="l" t="t" r="r" b="b"/>
              <a:pathLst>
                <a:path w="15193" h="15182" extrusionOk="0">
                  <a:moveTo>
                    <a:pt x="3763" y="882"/>
                  </a:moveTo>
                  <a:lnTo>
                    <a:pt x="4656" y="2668"/>
                  </a:lnTo>
                  <a:lnTo>
                    <a:pt x="12502" y="2668"/>
                  </a:lnTo>
                  <a:lnTo>
                    <a:pt x="12502" y="5383"/>
                  </a:lnTo>
                  <a:lnTo>
                    <a:pt x="6989" y="5383"/>
                  </a:lnTo>
                  <a:lnTo>
                    <a:pt x="6096" y="3597"/>
                  </a:lnTo>
                  <a:lnTo>
                    <a:pt x="1810" y="3597"/>
                  </a:lnTo>
                  <a:lnTo>
                    <a:pt x="1810" y="10728"/>
                  </a:lnTo>
                  <a:lnTo>
                    <a:pt x="893" y="10728"/>
                  </a:lnTo>
                  <a:lnTo>
                    <a:pt x="893" y="882"/>
                  </a:lnTo>
                  <a:close/>
                  <a:moveTo>
                    <a:pt x="5549" y="4513"/>
                  </a:moveTo>
                  <a:lnTo>
                    <a:pt x="6442" y="6299"/>
                  </a:lnTo>
                  <a:lnTo>
                    <a:pt x="14312" y="6299"/>
                  </a:lnTo>
                  <a:lnTo>
                    <a:pt x="14312" y="14300"/>
                  </a:lnTo>
                  <a:lnTo>
                    <a:pt x="2727" y="14300"/>
                  </a:lnTo>
                  <a:lnTo>
                    <a:pt x="2727" y="4513"/>
                  </a:lnTo>
                  <a:close/>
                  <a:moveTo>
                    <a:pt x="0" y="1"/>
                  </a:moveTo>
                  <a:lnTo>
                    <a:pt x="0" y="11621"/>
                  </a:lnTo>
                  <a:lnTo>
                    <a:pt x="1810" y="11621"/>
                  </a:lnTo>
                  <a:lnTo>
                    <a:pt x="1810" y="15181"/>
                  </a:lnTo>
                  <a:lnTo>
                    <a:pt x="15193" y="15181"/>
                  </a:lnTo>
                  <a:lnTo>
                    <a:pt x="15193" y="5394"/>
                  </a:lnTo>
                  <a:lnTo>
                    <a:pt x="13395" y="5394"/>
                  </a:lnTo>
                  <a:lnTo>
                    <a:pt x="13395" y="1787"/>
                  </a:lnTo>
                  <a:lnTo>
                    <a:pt x="5203" y="1787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2879963" y="3648200"/>
              <a:ext cx="68475" cy="104500"/>
            </a:xfrm>
            <a:custGeom>
              <a:avLst/>
              <a:gdLst/>
              <a:ahLst/>
              <a:cxnLst/>
              <a:rect l="l" t="t" r="r" b="b"/>
              <a:pathLst>
                <a:path w="2739" h="4180" extrusionOk="0">
                  <a:moveTo>
                    <a:pt x="2096" y="0"/>
                  </a:moveTo>
                  <a:lnTo>
                    <a:pt x="0" y="2084"/>
                  </a:lnTo>
                  <a:lnTo>
                    <a:pt x="2096" y="4179"/>
                  </a:lnTo>
                  <a:lnTo>
                    <a:pt x="2739" y="3560"/>
                  </a:lnTo>
                  <a:lnTo>
                    <a:pt x="1263" y="2084"/>
                  </a:lnTo>
                  <a:lnTo>
                    <a:pt x="2739" y="619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3065988" y="3648200"/>
              <a:ext cx="68200" cy="104500"/>
            </a:xfrm>
            <a:custGeom>
              <a:avLst/>
              <a:gdLst/>
              <a:ahLst/>
              <a:cxnLst/>
              <a:rect l="l" t="t" r="r" b="b"/>
              <a:pathLst>
                <a:path w="2728" h="4180" extrusionOk="0">
                  <a:moveTo>
                    <a:pt x="620" y="0"/>
                  </a:moveTo>
                  <a:lnTo>
                    <a:pt x="1" y="619"/>
                  </a:lnTo>
                  <a:lnTo>
                    <a:pt x="1477" y="2084"/>
                  </a:lnTo>
                  <a:lnTo>
                    <a:pt x="1" y="3560"/>
                  </a:lnTo>
                  <a:lnTo>
                    <a:pt x="620" y="4179"/>
                  </a:lnTo>
                  <a:lnTo>
                    <a:pt x="2727" y="2084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2974613" y="3650875"/>
              <a:ext cx="64325" cy="98850"/>
            </a:xfrm>
            <a:custGeom>
              <a:avLst/>
              <a:gdLst/>
              <a:ahLst/>
              <a:cxnLst/>
              <a:rect l="l" t="t" r="r" b="b"/>
              <a:pathLst>
                <a:path w="2573" h="3954" extrusionOk="0">
                  <a:moveTo>
                    <a:pt x="1775" y="0"/>
                  </a:moveTo>
                  <a:lnTo>
                    <a:pt x="1" y="3560"/>
                  </a:lnTo>
                  <a:lnTo>
                    <a:pt x="798" y="3953"/>
                  </a:lnTo>
                  <a:lnTo>
                    <a:pt x="2572" y="405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50"/>
          <p:cNvSpPr/>
          <p:nvPr/>
        </p:nvSpPr>
        <p:spPr>
          <a:xfrm>
            <a:off x="6741028" y="1358221"/>
            <a:ext cx="382218" cy="381954"/>
          </a:xfrm>
          <a:custGeom>
            <a:avLst/>
            <a:gdLst/>
            <a:ahLst/>
            <a:cxnLst/>
            <a:rect l="l" t="t" r="r" b="b"/>
            <a:pathLst>
              <a:path w="15193" h="15181" extrusionOk="0">
                <a:moveTo>
                  <a:pt x="9418" y="1155"/>
                </a:moveTo>
                <a:lnTo>
                  <a:pt x="9418" y="1155"/>
                </a:lnTo>
                <a:cubicBezTo>
                  <a:pt x="9359" y="2334"/>
                  <a:pt x="10347" y="3048"/>
                  <a:pt x="11299" y="3715"/>
                </a:cubicBezTo>
                <a:cubicBezTo>
                  <a:pt x="11883" y="4120"/>
                  <a:pt x="12490" y="4549"/>
                  <a:pt x="12490" y="4941"/>
                </a:cubicBezTo>
                <a:cubicBezTo>
                  <a:pt x="12490" y="5180"/>
                  <a:pt x="12299" y="5596"/>
                  <a:pt x="11371" y="6263"/>
                </a:cubicBezTo>
                <a:lnTo>
                  <a:pt x="8680" y="6263"/>
                </a:lnTo>
                <a:cubicBezTo>
                  <a:pt x="7513" y="5834"/>
                  <a:pt x="7025" y="5144"/>
                  <a:pt x="7192" y="4179"/>
                </a:cubicBezTo>
                <a:cubicBezTo>
                  <a:pt x="7382" y="3036"/>
                  <a:pt x="8466" y="1751"/>
                  <a:pt x="9418" y="1155"/>
                </a:cubicBezTo>
                <a:close/>
                <a:moveTo>
                  <a:pt x="4477" y="7156"/>
                </a:moveTo>
                <a:lnTo>
                  <a:pt x="4477" y="8942"/>
                </a:lnTo>
                <a:lnTo>
                  <a:pt x="893" y="8942"/>
                </a:lnTo>
                <a:lnTo>
                  <a:pt x="893" y="7156"/>
                </a:lnTo>
                <a:close/>
                <a:moveTo>
                  <a:pt x="9823" y="7156"/>
                </a:moveTo>
                <a:lnTo>
                  <a:pt x="9823" y="8942"/>
                </a:lnTo>
                <a:lnTo>
                  <a:pt x="5370" y="8942"/>
                </a:lnTo>
                <a:lnTo>
                  <a:pt x="5370" y="7156"/>
                </a:lnTo>
                <a:close/>
                <a:moveTo>
                  <a:pt x="14300" y="7156"/>
                </a:moveTo>
                <a:lnTo>
                  <a:pt x="14300" y="8942"/>
                </a:lnTo>
                <a:lnTo>
                  <a:pt x="10716" y="8942"/>
                </a:lnTo>
                <a:lnTo>
                  <a:pt x="10716" y="7156"/>
                </a:lnTo>
                <a:close/>
                <a:moveTo>
                  <a:pt x="14300" y="9823"/>
                </a:moveTo>
                <a:lnTo>
                  <a:pt x="14300" y="11609"/>
                </a:lnTo>
                <a:lnTo>
                  <a:pt x="13383" y="11609"/>
                </a:lnTo>
                <a:lnTo>
                  <a:pt x="13383" y="9823"/>
                </a:lnTo>
                <a:close/>
                <a:moveTo>
                  <a:pt x="1822" y="9835"/>
                </a:moveTo>
                <a:lnTo>
                  <a:pt x="1822" y="11621"/>
                </a:lnTo>
                <a:lnTo>
                  <a:pt x="893" y="11621"/>
                </a:lnTo>
                <a:lnTo>
                  <a:pt x="893" y="9835"/>
                </a:lnTo>
                <a:close/>
                <a:moveTo>
                  <a:pt x="7156" y="9835"/>
                </a:moveTo>
                <a:lnTo>
                  <a:pt x="7156" y="11621"/>
                </a:lnTo>
                <a:lnTo>
                  <a:pt x="2703" y="11621"/>
                </a:lnTo>
                <a:lnTo>
                  <a:pt x="2703" y="9835"/>
                </a:lnTo>
                <a:close/>
                <a:moveTo>
                  <a:pt x="12502" y="9835"/>
                </a:moveTo>
                <a:lnTo>
                  <a:pt x="12502" y="11621"/>
                </a:lnTo>
                <a:lnTo>
                  <a:pt x="8049" y="11621"/>
                </a:lnTo>
                <a:lnTo>
                  <a:pt x="8049" y="9835"/>
                </a:lnTo>
                <a:close/>
                <a:moveTo>
                  <a:pt x="4477" y="12490"/>
                </a:moveTo>
                <a:lnTo>
                  <a:pt x="4477" y="14312"/>
                </a:lnTo>
                <a:lnTo>
                  <a:pt x="893" y="14312"/>
                </a:lnTo>
                <a:lnTo>
                  <a:pt x="893" y="12490"/>
                </a:lnTo>
                <a:close/>
                <a:moveTo>
                  <a:pt x="9823" y="12490"/>
                </a:moveTo>
                <a:lnTo>
                  <a:pt x="9823" y="14312"/>
                </a:lnTo>
                <a:lnTo>
                  <a:pt x="5370" y="14312"/>
                </a:lnTo>
                <a:lnTo>
                  <a:pt x="5370" y="12490"/>
                </a:lnTo>
                <a:close/>
                <a:moveTo>
                  <a:pt x="14300" y="12490"/>
                </a:moveTo>
                <a:lnTo>
                  <a:pt x="14300" y="14312"/>
                </a:lnTo>
                <a:lnTo>
                  <a:pt x="10716" y="14312"/>
                </a:lnTo>
                <a:lnTo>
                  <a:pt x="10716" y="12490"/>
                </a:lnTo>
                <a:close/>
                <a:moveTo>
                  <a:pt x="10061" y="0"/>
                </a:moveTo>
                <a:cubicBezTo>
                  <a:pt x="8918" y="0"/>
                  <a:pt x="6656" y="2036"/>
                  <a:pt x="6311" y="4013"/>
                </a:cubicBezTo>
                <a:cubicBezTo>
                  <a:pt x="6203" y="4596"/>
                  <a:pt x="6227" y="5489"/>
                  <a:pt x="6989" y="6251"/>
                </a:cubicBezTo>
                <a:lnTo>
                  <a:pt x="0" y="6251"/>
                </a:lnTo>
                <a:lnTo>
                  <a:pt x="0" y="15181"/>
                </a:lnTo>
                <a:lnTo>
                  <a:pt x="15193" y="15181"/>
                </a:lnTo>
                <a:lnTo>
                  <a:pt x="15193" y="6251"/>
                </a:lnTo>
                <a:lnTo>
                  <a:pt x="12752" y="6251"/>
                </a:lnTo>
                <a:cubicBezTo>
                  <a:pt x="13196" y="5791"/>
                  <a:pt x="13395" y="5366"/>
                  <a:pt x="13383" y="4918"/>
                </a:cubicBezTo>
                <a:cubicBezTo>
                  <a:pt x="13383" y="4060"/>
                  <a:pt x="12573" y="3513"/>
                  <a:pt x="11799" y="2977"/>
                </a:cubicBezTo>
                <a:cubicBezTo>
                  <a:pt x="10656" y="2179"/>
                  <a:pt x="9990" y="1643"/>
                  <a:pt x="10466" y="631"/>
                </a:cubicBezTo>
                <a:lnTo>
                  <a:pt x="107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b="0" dirty="0"/>
              <a:t>Inspiration for </a:t>
            </a:r>
            <a:r>
              <a:rPr lang="en-US" dirty="0"/>
              <a:t>this project</a:t>
            </a:r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1"/>
          </p:nvPr>
        </p:nvSpPr>
        <p:spPr>
          <a:xfrm>
            <a:off x="719999" y="1215750"/>
            <a:ext cx="7764781" cy="348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800" i="1" dirty="0"/>
              <a:t>Here are all the links used when documenting for our project: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3"/>
              </a:rPr>
              <a:t>https://www.kaggle.com/prakharrathi25/banking-dataset-marketing-targets</a:t>
            </a:r>
            <a:endParaRPr lang="en-US" sz="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4"/>
              </a:rPr>
              <a:t>https://datascience.quantecon.org/pandas/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5"/>
              </a:rPr>
              <a:t>https://datascience.quantecon.org/introduction/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6"/>
              </a:rPr>
              <a:t>https://datascience.quantecon.org/python_fundamentals/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/>
              <a:t>https://datascience.quantecon.org/scientific/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7"/>
              </a:rPr>
              <a:t>https://towardsdatascience.com/building-a-logistic-regression-in-python-step-by-step-becd4d56c9c8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8"/>
              </a:rPr>
              <a:t>http://scikit-learn.org/stable/modules/generated/sklearn.linear_model.LogisticRegression.html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9"/>
              </a:rPr>
              <a:t>https://pandas.pydata.org/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10"/>
              </a:rPr>
              <a:t>https://www.w3schools.com/python/pandas/default.asp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11"/>
              </a:rPr>
              <a:t>https://pythonbasics.org/seaborn-boxplot/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12"/>
              </a:rPr>
              <a:t>https://towardsdatascience.com/beware-of-the-dummy-variable-trap-in-pandas-727e8e6b8bde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13"/>
              </a:rPr>
              <a:t>https://stackoverflow.com/questions/47388258/how-to-extract-the-regression-coefficient-from-statsmodels-api</a:t>
            </a:r>
            <a:r>
              <a:rPr lang="en-US" sz="800" dirty="0"/>
              <a:t>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14"/>
              </a:rPr>
              <a:t>https://www.youtube.com/watch?v=BMNuPwUD5EA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15"/>
              </a:rPr>
              <a:t>https://www.statology.org/z-score-python/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800" dirty="0">
                <a:hlinkClick r:id="rId16"/>
              </a:rPr>
              <a:t>https://www.codegrepper.com/code-examples/python/sns+correlation+matrix</a:t>
            </a:r>
            <a:endParaRPr lang="en-US" sz="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23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ro" b="0"/>
              <a:t>Contents of</a:t>
            </a:r>
            <a:r>
              <a:rPr lang="ro"/>
              <a:t> this project</a:t>
            </a:r>
            <a:endParaRPr/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o">
                <a:solidFill>
                  <a:schemeClr val="dk1"/>
                </a:solidFill>
              </a:rPr>
              <a:t>Here’s what you’ll find in this </a:t>
            </a:r>
            <a:r>
              <a:rPr lang="ro" b="1">
                <a:solidFill>
                  <a:schemeClr val="dk1"/>
                </a:solidFill>
              </a:rPr>
              <a:t>Python </a:t>
            </a:r>
            <a:r>
              <a:rPr lang="ro" b="1"/>
              <a:t>Project</a:t>
            </a:r>
            <a:r>
              <a:rPr lang="ro">
                <a:solidFill>
                  <a:schemeClr val="dk1"/>
                </a:solidFill>
              </a:rPr>
              <a:t> </a:t>
            </a:r>
            <a:r>
              <a:rPr lang="ro"/>
              <a:t>presentation</a:t>
            </a:r>
            <a:r>
              <a:rPr lang="ro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ro"/>
              <a:t>Introduction - What we have analysed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/>
              <a:t>Data analysis - The dataset with all the entries being defined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/>
              <a:t>Data manipulation - How we convert the data for the specific analysis(regression)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/>
              <a:t>Optimization - Here we analysed the most non-impactful data in order to remove it (for a better accuracy score)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/>
              <a:t>Results - The actual values we obtained (for the Accuracy score)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"/>
              <a:t>Discussions - What do these results really mean?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/>
          <p:nvPr/>
        </p:nvSpPr>
        <p:spPr>
          <a:xfrm>
            <a:off x="695175" y="1236750"/>
            <a:ext cx="4524600" cy="29049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960675" y="2150850"/>
            <a:ext cx="399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" sz="4300"/>
              <a:t>Introduction</a:t>
            </a:r>
            <a:endParaRPr sz="3900"/>
          </a:p>
        </p:txBody>
      </p:sp>
      <p:sp>
        <p:nvSpPr>
          <p:cNvPr id="295" name="Google Shape;295;p42"/>
          <p:cNvSpPr txBox="1">
            <a:spLocks noGrp="1"/>
          </p:cNvSpPr>
          <p:nvPr>
            <p:ph type="subTitle" idx="1"/>
          </p:nvPr>
        </p:nvSpPr>
        <p:spPr>
          <a:xfrm>
            <a:off x="1070525" y="3236700"/>
            <a:ext cx="39936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ro"/>
              <a:t>Dataset</a:t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 rotWithShape="1">
          <a:blip r:embed="rId3">
            <a:alphaModFix/>
          </a:blip>
          <a:srcRect l="27134" r="16558"/>
          <a:stretch/>
        </p:blipFill>
        <p:spPr>
          <a:xfrm>
            <a:off x="5475900" y="1236750"/>
            <a:ext cx="2907900" cy="2904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/>
          <p:nvPr/>
        </p:nvSpPr>
        <p:spPr>
          <a:xfrm>
            <a:off x="1106700" y="692725"/>
            <a:ext cx="6930600" cy="35169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100000">
            <a:off x="5602600" y="3941625"/>
            <a:ext cx="922375" cy="9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3"/>
          <p:cNvSpPr txBox="1">
            <a:spLocks noGrp="1"/>
          </p:cNvSpPr>
          <p:nvPr>
            <p:ph type="title"/>
          </p:nvPr>
        </p:nvSpPr>
        <p:spPr>
          <a:xfrm>
            <a:off x="2276350" y="1077301"/>
            <a:ext cx="44385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" sz="2700" b="0">
                <a:latin typeface="Arial"/>
                <a:ea typeface="Arial"/>
                <a:cs typeface="Arial"/>
                <a:sym typeface="Arial"/>
              </a:rPr>
              <a:t>Bank Marketing Data Set</a:t>
            </a:r>
            <a:endParaRPr sz="6300"/>
          </a:p>
        </p:txBody>
      </p:sp>
      <p:sp>
        <p:nvSpPr>
          <p:cNvPr id="304" name="Google Shape;304;p43"/>
          <p:cNvSpPr txBox="1">
            <a:spLocks noGrp="1"/>
          </p:cNvSpPr>
          <p:nvPr>
            <p:ph type="subTitle" idx="1"/>
          </p:nvPr>
        </p:nvSpPr>
        <p:spPr>
          <a:xfrm>
            <a:off x="1206700" y="1737950"/>
            <a:ext cx="6749700" cy="24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o" sz="1600"/>
              <a:t>In this study, we examined an open source dataset called the </a:t>
            </a:r>
            <a:r>
              <a:rPr lang="ro" sz="1600" b="1"/>
              <a:t>Bank Marketing Data Set.</a:t>
            </a:r>
            <a:r>
              <a:rPr lang="ro" sz="1600"/>
              <a:t> </a:t>
            </a:r>
            <a:endParaRPr sz="1600"/>
          </a:p>
          <a:p>
            <a:pPr marL="0" lvl="0" indent="4572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ro" sz="1600"/>
              <a:t>The information is gathered through direct interaction with clients (typically through phone calls) in order to determine whether or not they will open a term deposit. </a:t>
            </a:r>
            <a:endParaRPr sz="1600"/>
          </a:p>
          <a:p>
            <a:pPr marL="0" lvl="0" indent="457200" algn="just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ro" sz="1600"/>
              <a:t>The goal of this research is to demonstrate that we can use logistic regression to create an accurate model for predicting the result.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603775" y="423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ro" b="0"/>
              <a:t>Data analysis</a:t>
            </a:r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 idx="2"/>
          </p:nvPr>
        </p:nvSpPr>
        <p:spPr>
          <a:xfrm>
            <a:off x="1307688" y="1657810"/>
            <a:ext cx="27426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ro"/>
              <a:t>Data set values</a:t>
            </a:r>
            <a:endParaRPr/>
          </a:p>
        </p:txBody>
      </p:sp>
      <p:sp>
        <p:nvSpPr>
          <p:cNvPr id="311" name="Google Shape;311;p44"/>
          <p:cNvSpPr txBox="1">
            <a:spLocks noGrp="1"/>
          </p:cNvSpPr>
          <p:nvPr>
            <p:ph type="subTitle" idx="1"/>
          </p:nvPr>
        </p:nvSpPr>
        <p:spPr>
          <a:xfrm>
            <a:off x="5093661" y="2878175"/>
            <a:ext cx="2742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subTitle" idx="4"/>
          </p:nvPr>
        </p:nvSpPr>
        <p:spPr>
          <a:xfrm>
            <a:off x="1246500" y="2878175"/>
            <a:ext cx="2865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o" sz="1200"/>
              <a:t>The dataset has 45211 items with 17 columns that may be divided into 6 category features, 7 numeric features, and 4 binary characteristics, however the latter can alternatively be seen as categorical features.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grpSp>
        <p:nvGrpSpPr>
          <p:cNvPr id="313" name="Google Shape;313;p44"/>
          <p:cNvGrpSpPr/>
          <p:nvPr/>
        </p:nvGrpSpPr>
        <p:grpSpPr>
          <a:xfrm>
            <a:off x="2392414" y="2216707"/>
            <a:ext cx="573152" cy="571795"/>
            <a:chOff x="3424088" y="1270225"/>
            <a:chExt cx="380125" cy="379225"/>
          </a:xfrm>
        </p:grpSpPr>
        <p:sp>
          <p:nvSpPr>
            <p:cNvPr id="314" name="Google Shape;314;p44"/>
            <p:cNvSpPr/>
            <p:nvPr/>
          </p:nvSpPr>
          <p:spPr>
            <a:xfrm>
              <a:off x="3536288" y="1382150"/>
              <a:ext cx="155700" cy="155700"/>
            </a:xfrm>
            <a:custGeom>
              <a:avLst/>
              <a:gdLst/>
              <a:ahLst/>
              <a:cxnLst/>
              <a:rect l="l" t="t" r="r" b="b"/>
              <a:pathLst>
                <a:path w="6228" h="6228" extrusionOk="0">
                  <a:moveTo>
                    <a:pt x="5335" y="881"/>
                  </a:moveTo>
                  <a:lnTo>
                    <a:pt x="5335" y="5334"/>
                  </a:lnTo>
                  <a:lnTo>
                    <a:pt x="882" y="5334"/>
                  </a:lnTo>
                  <a:lnTo>
                    <a:pt x="882" y="881"/>
                  </a:lnTo>
                  <a:close/>
                  <a:moveTo>
                    <a:pt x="1" y="0"/>
                  </a:moveTo>
                  <a:lnTo>
                    <a:pt x="1" y="6227"/>
                  </a:lnTo>
                  <a:lnTo>
                    <a:pt x="6228" y="6227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3424088" y="1270225"/>
              <a:ext cx="380125" cy="379225"/>
            </a:xfrm>
            <a:custGeom>
              <a:avLst/>
              <a:gdLst/>
              <a:ahLst/>
              <a:cxnLst/>
              <a:rect l="l" t="t" r="r" b="b"/>
              <a:pathLst>
                <a:path w="15205" h="15169" extrusionOk="0">
                  <a:moveTo>
                    <a:pt x="11609" y="3584"/>
                  </a:moveTo>
                  <a:lnTo>
                    <a:pt x="11609" y="11597"/>
                  </a:lnTo>
                  <a:lnTo>
                    <a:pt x="3596" y="11597"/>
                  </a:lnTo>
                  <a:lnTo>
                    <a:pt x="3596" y="3584"/>
                  </a:lnTo>
                  <a:close/>
                  <a:moveTo>
                    <a:pt x="3572" y="0"/>
                  </a:moveTo>
                  <a:lnTo>
                    <a:pt x="3572" y="1108"/>
                  </a:lnTo>
                  <a:lnTo>
                    <a:pt x="4465" y="2001"/>
                  </a:lnTo>
                  <a:lnTo>
                    <a:pt x="4465" y="2691"/>
                  </a:lnTo>
                  <a:lnTo>
                    <a:pt x="2703" y="2691"/>
                  </a:lnTo>
                  <a:lnTo>
                    <a:pt x="2703" y="4465"/>
                  </a:lnTo>
                  <a:lnTo>
                    <a:pt x="1977" y="4465"/>
                  </a:lnTo>
                  <a:lnTo>
                    <a:pt x="1084" y="3572"/>
                  </a:lnTo>
                  <a:lnTo>
                    <a:pt x="12" y="3572"/>
                  </a:lnTo>
                  <a:lnTo>
                    <a:pt x="12" y="4465"/>
                  </a:lnTo>
                  <a:lnTo>
                    <a:pt x="714" y="4465"/>
                  </a:lnTo>
                  <a:lnTo>
                    <a:pt x="1607" y="5358"/>
                  </a:lnTo>
                  <a:lnTo>
                    <a:pt x="2703" y="5358"/>
                  </a:lnTo>
                  <a:lnTo>
                    <a:pt x="2703" y="6251"/>
                  </a:lnTo>
                  <a:lnTo>
                    <a:pt x="12" y="6251"/>
                  </a:lnTo>
                  <a:lnTo>
                    <a:pt x="12" y="7144"/>
                  </a:lnTo>
                  <a:lnTo>
                    <a:pt x="2703" y="7144"/>
                  </a:lnTo>
                  <a:lnTo>
                    <a:pt x="2703" y="8037"/>
                  </a:lnTo>
                  <a:lnTo>
                    <a:pt x="12" y="8037"/>
                  </a:lnTo>
                  <a:lnTo>
                    <a:pt x="12" y="8930"/>
                  </a:lnTo>
                  <a:lnTo>
                    <a:pt x="2703" y="8930"/>
                  </a:lnTo>
                  <a:lnTo>
                    <a:pt x="2703" y="9823"/>
                  </a:lnTo>
                  <a:lnTo>
                    <a:pt x="1607" y="9823"/>
                  </a:lnTo>
                  <a:lnTo>
                    <a:pt x="714" y="10716"/>
                  </a:lnTo>
                  <a:lnTo>
                    <a:pt x="0" y="10752"/>
                  </a:lnTo>
                  <a:lnTo>
                    <a:pt x="24" y="11645"/>
                  </a:lnTo>
                  <a:lnTo>
                    <a:pt x="1095" y="11609"/>
                  </a:lnTo>
                  <a:lnTo>
                    <a:pt x="1977" y="10728"/>
                  </a:lnTo>
                  <a:lnTo>
                    <a:pt x="2703" y="10728"/>
                  </a:lnTo>
                  <a:lnTo>
                    <a:pt x="2703" y="12478"/>
                  </a:lnTo>
                  <a:lnTo>
                    <a:pt x="4489" y="12478"/>
                  </a:lnTo>
                  <a:lnTo>
                    <a:pt x="4489" y="13169"/>
                  </a:lnTo>
                  <a:lnTo>
                    <a:pt x="3596" y="14062"/>
                  </a:lnTo>
                  <a:lnTo>
                    <a:pt x="3596" y="15169"/>
                  </a:lnTo>
                  <a:lnTo>
                    <a:pt x="4489" y="15169"/>
                  </a:lnTo>
                  <a:lnTo>
                    <a:pt x="4489" y="14443"/>
                  </a:lnTo>
                  <a:lnTo>
                    <a:pt x="5382" y="13550"/>
                  </a:lnTo>
                  <a:lnTo>
                    <a:pt x="5382" y="12478"/>
                  </a:lnTo>
                  <a:lnTo>
                    <a:pt x="6275" y="12478"/>
                  </a:lnTo>
                  <a:lnTo>
                    <a:pt x="6275" y="15169"/>
                  </a:lnTo>
                  <a:lnTo>
                    <a:pt x="7168" y="15169"/>
                  </a:lnTo>
                  <a:lnTo>
                    <a:pt x="7168" y="12478"/>
                  </a:lnTo>
                  <a:lnTo>
                    <a:pt x="8061" y="12478"/>
                  </a:lnTo>
                  <a:lnTo>
                    <a:pt x="8061" y="15169"/>
                  </a:lnTo>
                  <a:lnTo>
                    <a:pt x="8954" y="15169"/>
                  </a:lnTo>
                  <a:lnTo>
                    <a:pt x="8954" y="12478"/>
                  </a:lnTo>
                  <a:lnTo>
                    <a:pt x="9847" y="12478"/>
                  </a:lnTo>
                  <a:lnTo>
                    <a:pt x="9847" y="13550"/>
                  </a:lnTo>
                  <a:lnTo>
                    <a:pt x="10740" y="14443"/>
                  </a:lnTo>
                  <a:lnTo>
                    <a:pt x="10740" y="15169"/>
                  </a:lnTo>
                  <a:lnTo>
                    <a:pt x="11633" y="15169"/>
                  </a:lnTo>
                  <a:lnTo>
                    <a:pt x="11633" y="14062"/>
                  </a:lnTo>
                  <a:lnTo>
                    <a:pt x="10740" y="13169"/>
                  </a:lnTo>
                  <a:lnTo>
                    <a:pt x="10740" y="12478"/>
                  </a:lnTo>
                  <a:lnTo>
                    <a:pt x="12514" y="12478"/>
                  </a:lnTo>
                  <a:lnTo>
                    <a:pt x="12514" y="10704"/>
                  </a:lnTo>
                  <a:lnTo>
                    <a:pt x="13216" y="10704"/>
                  </a:lnTo>
                  <a:lnTo>
                    <a:pt x="14109" y="11597"/>
                  </a:lnTo>
                  <a:lnTo>
                    <a:pt x="15204" y="11597"/>
                  </a:lnTo>
                  <a:lnTo>
                    <a:pt x="15204" y="10704"/>
                  </a:lnTo>
                  <a:lnTo>
                    <a:pt x="14478" y="10704"/>
                  </a:lnTo>
                  <a:lnTo>
                    <a:pt x="13585" y="9811"/>
                  </a:lnTo>
                  <a:lnTo>
                    <a:pt x="12514" y="9811"/>
                  </a:lnTo>
                  <a:lnTo>
                    <a:pt x="12514" y="8918"/>
                  </a:lnTo>
                  <a:lnTo>
                    <a:pt x="15204" y="8918"/>
                  </a:lnTo>
                  <a:lnTo>
                    <a:pt x="15204" y="8025"/>
                  </a:lnTo>
                  <a:lnTo>
                    <a:pt x="12514" y="8025"/>
                  </a:lnTo>
                  <a:lnTo>
                    <a:pt x="12514" y="7132"/>
                  </a:lnTo>
                  <a:lnTo>
                    <a:pt x="15204" y="7132"/>
                  </a:lnTo>
                  <a:lnTo>
                    <a:pt x="15204" y="6239"/>
                  </a:lnTo>
                  <a:lnTo>
                    <a:pt x="12514" y="6239"/>
                  </a:lnTo>
                  <a:lnTo>
                    <a:pt x="12514" y="5346"/>
                  </a:lnTo>
                  <a:lnTo>
                    <a:pt x="13549" y="5358"/>
                  </a:lnTo>
                  <a:lnTo>
                    <a:pt x="14442" y="4465"/>
                  </a:lnTo>
                  <a:lnTo>
                    <a:pt x="15181" y="4465"/>
                  </a:lnTo>
                  <a:lnTo>
                    <a:pt x="15181" y="3572"/>
                  </a:lnTo>
                  <a:lnTo>
                    <a:pt x="14073" y="3572"/>
                  </a:lnTo>
                  <a:lnTo>
                    <a:pt x="13180" y="4465"/>
                  </a:lnTo>
                  <a:lnTo>
                    <a:pt x="12478" y="4465"/>
                  </a:lnTo>
                  <a:lnTo>
                    <a:pt x="12478" y="2691"/>
                  </a:lnTo>
                  <a:lnTo>
                    <a:pt x="10716" y="2691"/>
                  </a:lnTo>
                  <a:lnTo>
                    <a:pt x="10716" y="1989"/>
                  </a:lnTo>
                  <a:lnTo>
                    <a:pt x="11609" y="1096"/>
                  </a:lnTo>
                  <a:lnTo>
                    <a:pt x="11609" y="0"/>
                  </a:lnTo>
                  <a:lnTo>
                    <a:pt x="10716" y="0"/>
                  </a:lnTo>
                  <a:lnTo>
                    <a:pt x="10716" y="727"/>
                  </a:lnTo>
                  <a:lnTo>
                    <a:pt x="9823" y="1620"/>
                  </a:lnTo>
                  <a:lnTo>
                    <a:pt x="9823" y="2691"/>
                  </a:lnTo>
                  <a:lnTo>
                    <a:pt x="8930" y="2691"/>
                  </a:lnTo>
                  <a:lnTo>
                    <a:pt x="8930" y="0"/>
                  </a:lnTo>
                  <a:lnTo>
                    <a:pt x="8037" y="0"/>
                  </a:lnTo>
                  <a:lnTo>
                    <a:pt x="8037" y="2691"/>
                  </a:lnTo>
                  <a:lnTo>
                    <a:pt x="7144" y="2691"/>
                  </a:lnTo>
                  <a:lnTo>
                    <a:pt x="7144" y="0"/>
                  </a:lnTo>
                  <a:lnTo>
                    <a:pt x="6251" y="0"/>
                  </a:lnTo>
                  <a:lnTo>
                    <a:pt x="6251" y="2691"/>
                  </a:lnTo>
                  <a:lnTo>
                    <a:pt x="5358" y="2691"/>
                  </a:lnTo>
                  <a:lnTo>
                    <a:pt x="5358" y="1620"/>
                  </a:lnTo>
                  <a:lnTo>
                    <a:pt x="4465" y="727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250" y="1255725"/>
            <a:ext cx="3274401" cy="27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>
            <a:spLocks noGrp="1"/>
          </p:cNvSpPr>
          <p:nvPr>
            <p:ph type="subTitle" idx="4"/>
          </p:nvPr>
        </p:nvSpPr>
        <p:spPr>
          <a:xfrm>
            <a:off x="4909200" y="3950375"/>
            <a:ext cx="32745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o" sz="1100"/>
              <a:t>The rest of the data can be found in the Word document.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/>
          <p:nvPr/>
        </p:nvSpPr>
        <p:spPr>
          <a:xfrm>
            <a:off x="734575" y="1394650"/>
            <a:ext cx="5466000" cy="2860500"/>
          </a:xfrm>
          <a:prstGeom prst="roundRect">
            <a:avLst>
              <a:gd name="adj" fmla="val 6018"/>
            </a:avLst>
          </a:prstGeom>
          <a:solidFill>
            <a:srgbClr val="FFFFFF">
              <a:alpha val="23137"/>
            </a:srgbClr>
          </a:solidFill>
          <a:ln>
            <a:noFill/>
          </a:ln>
          <a:effectLst>
            <a:outerShdw blurRad="57150" dist="57150" dir="7560000" algn="bl" rotWithShape="0">
              <a:srgbClr val="000000">
                <a:alpha val="6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599" y="4007989"/>
            <a:ext cx="594251" cy="5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680475" y="474813"/>
            <a:ext cx="42948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ro" sz="3400" b="0"/>
              <a:t>Data manipulation</a:t>
            </a:r>
            <a:endParaRPr sz="3400"/>
          </a:p>
        </p:txBody>
      </p:sp>
      <p:sp>
        <p:nvSpPr>
          <p:cNvPr id="325" name="Google Shape;325;p45"/>
          <p:cNvSpPr txBox="1">
            <a:spLocks noGrp="1"/>
          </p:cNvSpPr>
          <p:nvPr>
            <p:ph type="subTitle" idx="1"/>
          </p:nvPr>
        </p:nvSpPr>
        <p:spPr>
          <a:xfrm>
            <a:off x="1055200" y="1621400"/>
            <a:ext cx="4920600" cy="2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o"/>
              <a:t>Converting the data: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o" sz="1200">
                <a:latin typeface="Arial"/>
                <a:ea typeface="Arial"/>
                <a:cs typeface="Arial"/>
                <a:sym typeface="Arial"/>
              </a:rPr>
              <a:t>For binary features we simply converted the series values from "yes" to "1" and the "no" to "2"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o" sz="1200">
                <a:latin typeface="Arial"/>
                <a:ea typeface="Arial"/>
                <a:cs typeface="Arial"/>
                <a:sym typeface="Arial"/>
              </a:rPr>
              <a:t>For categorical features we used the "get_dummies()" method from pandas library which creates a series for each categorical value.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o" sz="1200">
                <a:latin typeface="Arial"/>
                <a:ea typeface="Arial"/>
                <a:cs typeface="Arial"/>
                <a:sym typeface="Arial"/>
              </a:rPr>
              <a:t>After analyzing the variation of the mean for several categories, we chose to eliminate the "marital" one because it did seem to be that impactful.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>
            <a:spLocks noGrp="1"/>
          </p:cNvSpPr>
          <p:nvPr>
            <p:ph type="subTitle" idx="1"/>
          </p:nvPr>
        </p:nvSpPr>
        <p:spPr>
          <a:xfrm>
            <a:off x="1226400" y="1715725"/>
            <a:ext cx="6691200" cy="13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Moving on to the next step, we have the results of the logistic regression without the removal of the irrelevant data.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331" name="Google Shape;331;p46"/>
          <p:cNvSpPr txBox="1">
            <a:spLocks noGrp="1"/>
          </p:cNvSpPr>
          <p:nvPr>
            <p:ph type="title"/>
          </p:nvPr>
        </p:nvSpPr>
        <p:spPr>
          <a:xfrm>
            <a:off x="2391900" y="1183825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/>
              <a:t>Logistic regression</a:t>
            </a:r>
            <a:endParaRPr/>
          </a:p>
        </p:txBody>
      </p:sp>
      <p:sp>
        <p:nvSpPr>
          <p:cNvPr id="332" name="Google Shape;332;p46"/>
          <p:cNvSpPr txBox="1"/>
          <p:nvPr/>
        </p:nvSpPr>
        <p:spPr>
          <a:xfrm>
            <a:off x="5147725" y="2652475"/>
            <a:ext cx="2240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rate of accuracy of 89% - we outdid ourselves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100" y="2571750"/>
            <a:ext cx="2795310" cy="1294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>
            <a:spLocks noGrp="1"/>
          </p:cNvSpPr>
          <p:nvPr>
            <p:ph type="title"/>
          </p:nvPr>
        </p:nvSpPr>
        <p:spPr>
          <a:xfrm>
            <a:off x="870150" y="1743188"/>
            <a:ext cx="40191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ro"/>
              <a:t>Optimization</a:t>
            </a:r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subTitle" idx="1"/>
          </p:nvPr>
        </p:nvSpPr>
        <p:spPr>
          <a:xfrm>
            <a:off x="870150" y="2395713"/>
            <a:ext cx="40191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latin typeface="Arial"/>
                <a:ea typeface="Arial"/>
                <a:cs typeface="Arial"/>
                <a:sym typeface="Arial"/>
              </a:rPr>
              <a:t>To better visualise the outliers for some series we used a boxplot, which is a standardized way of displaying the distribution of data based on a five number summary.</a:t>
            </a: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275" y="1285100"/>
            <a:ext cx="3949951" cy="248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8"/>
          <p:cNvPicPr preferRelativeResize="0"/>
          <p:nvPr/>
        </p:nvPicPr>
        <p:blipFill rotWithShape="1">
          <a:blip r:embed="rId3">
            <a:alphaModFix/>
          </a:blip>
          <a:srcRect l="16638" r="16645"/>
          <a:stretch/>
        </p:blipFill>
        <p:spPr>
          <a:xfrm>
            <a:off x="720000" y="1081100"/>
            <a:ext cx="2984400" cy="298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6" name="Google Shape;34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ro"/>
              <a:t>Removing the unnecessary data</a:t>
            </a:r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subTitle" idx="4294967295"/>
          </p:nvPr>
        </p:nvSpPr>
        <p:spPr>
          <a:xfrm>
            <a:off x="4139750" y="1017725"/>
            <a:ext cx="4590000" cy="4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removing the outliers we calculated the z-score for the series that were most affected by outliers. By doing this, we removed around 5000 entries from our data set.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Moreover, we analyzed the p value for all the series.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ro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ro" sz="12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ro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-value less than 0.05 is statistically significant.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o" sz="1200">
                <a:latin typeface="Arial"/>
                <a:ea typeface="Arial"/>
                <a:cs typeface="Arial"/>
                <a:sym typeface="Arial"/>
              </a:rPr>
              <a:t>Thus we removed all the data that has a p-value higher than 0.05, and after this whole process we arrived at the following results: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ro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reached an accuracy rate of 91% (even we didn’t expect this!).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221" y="3268600"/>
            <a:ext cx="2659450" cy="11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rnet Browser Project Proposal by Slidesgo">
  <a:themeElements>
    <a:clrScheme name="Simple Light">
      <a:dk1>
        <a:srgbClr val="FFFFFF"/>
      </a:dk1>
      <a:lt1>
        <a:srgbClr val="590DBD"/>
      </a:lt1>
      <a:dk2>
        <a:srgbClr val="3A0C87"/>
      </a:dk2>
      <a:lt2>
        <a:srgbClr val="D714F2"/>
      </a:lt2>
      <a:accent1>
        <a:srgbClr val="FD1364"/>
      </a:accent1>
      <a:accent2>
        <a:srgbClr val="FD7F1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</Words>
  <Application>Microsoft Office PowerPoint</Application>
  <PresentationFormat>On-screen Show (16:9)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Poppins</vt:lpstr>
      <vt:lpstr>Montserrat</vt:lpstr>
      <vt:lpstr>Open Sans</vt:lpstr>
      <vt:lpstr>PT Sans</vt:lpstr>
      <vt:lpstr>Roboto Condensed Light</vt:lpstr>
      <vt:lpstr>Simple Light</vt:lpstr>
      <vt:lpstr>Internet Browser Project Proposal by Slidesgo</vt:lpstr>
      <vt:lpstr> Analysis of logistic regression results over banking dataset </vt:lpstr>
      <vt:lpstr>Contents of this project</vt:lpstr>
      <vt:lpstr>Introduction</vt:lpstr>
      <vt:lpstr>Bank Marketing Data Set</vt:lpstr>
      <vt:lpstr>Data analysis</vt:lpstr>
      <vt:lpstr>Data manipulation</vt:lpstr>
      <vt:lpstr>Logistic regression</vt:lpstr>
      <vt:lpstr>Optimization</vt:lpstr>
      <vt:lpstr>Removing the unnecessary data</vt:lpstr>
      <vt:lpstr>Results</vt:lpstr>
      <vt:lpstr>Positive relationship</vt:lpstr>
      <vt:lpstr>Inspiration for this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Analysis of logistic regression results over banking dataset </dc:title>
  <cp:lastModifiedBy>Ralu V</cp:lastModifiedBy>
  <cp:revision>1</cp:revision>
  <dcterms:modified xsi:type="dcterms:W3CDTF">2021-12-15T22:20:55Z</dcterms:modified>
</cp:coreProperties>
</file>